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svg" ContentType="image/svg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a3e250f2f674ff9" /><Relationship Type="http://schemas.openxmlformats.org/officeDocument/2006/relationships/extended-properties" Target="/docProps/app.xml" Id="Rfbb210e884c54e0e" /><Relationship Type="http://schemas.openxmlformats.org/officeDocument/2006/relationships/officeDocument" Target="/ppt/presentation.xml" Id="Ra93f8677a22347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9b4017e1fe46b9"/>
  </p:sldMasterIdLst>
  <p:notesMasterIdLst>
    <p:notesMasterId xmlns:r="http://schemas.openxmlformats.org/officeDocument/2006/relationships" r:id="R89384f94a9984ac4"/>
  </p:notesMasterIdLst>
  <p:sldIdLst>
    <p:sldId xmlns:r="http://schemas.openxmlformats.org/officeDocument/2006/relationships" id="256" r:id="R2df65a4fd76d4f18"/>
    <p:sldId xmlns:r="http://schemas.openxmlformats.org/officeDocument/2006/relationships" id="257" r:id="R379fb090f9dc4ead"/>
    <p:sldId xmlns:r="http://schemas.openxmlformats.org/officeDocument/2006/relationships" id="258" r:id="R071cb864e11b4bd4"/>
    <p:sldId xmlns:r="http://schemas.openxmlformats.org/officeDocument/2006/relationships" id="259" r:id="R20add15ddc0145fa"/>
    <p:sldId xmlns:r="http://schemas.openxmlformats.org/officeDocument/2006/relationships" id="260" r:id="Rcf4b97c502314f81"/>
    <p:sldId xmlns:r="http://schemas.openxmlformats.org/officeDocument/2006/relationships" id="261" r:id="R196f95eceeb6441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50653cd226d4448" /><Relationship Type="http://schemas.openxmlformats.org/officeDocument/2006/relationships/slideMaster" Target="/ppt/slideMasters/slideMaster1.xml" Id="R209b4017e1fe46b9" /><Relationship Type="http://schemas.openxmlformats.org/officeDocument/2006/relationships/notesMaster" Target="/ppt/notesMasters/notesMaster1.xml" Id="R89384f94a9984ac4" /><Relationship Type="http://schemas.openxmlformats.org/officeDocument/2006/relationships/presProps" Target="/ppt/presProps.xml" Id="R9a53354d59394b29" /><Relationship Type="http://schemas.openxmlformats.org/officeDocument/2006/relationships/tableStyles" Target="/ppt/tableStyles.xml" Id="R65b5bbfcbc244c91" /><Relationship Type="http://schemas.openxmlformats.org/officeDocument/2006/relationships/slide" Target="/ppt/slides/slide1.xml" Id="R2df65a4fd76d4f18" /><Relationship Type="http://schemas.openxmlformats.org/officeDocument/2006/relationships/slide" Target="/ppt/slides/slide2.xml" Id="R379fb090f9dc4ead" /><Relationship Type="http://schemas.openxmlformats.org/officeDocument/2006/relationships/slide" Target="/ppt/slides/slide3.xml" Id="R071cb864e11b4bd4" /><Relationship Type="http://schemas.openxmlformats.org/officeDocument/2006/relationships/slide" Target="/ppt/slides/slide4.xml" Id="R20add15ddc0145fa" /><Relationship Type="http://schemas.openxmlformats.org/officeDocument/2006/relationships/slide" Target="/ppt/slides/slide5.xml" Id="Rcf4b97c502314f81" /><Relationship Type="http://schemas.openxmlformats.org/officeDocument/2006/relationships/slide" Target="/ppt/slides/slide6.xml" Id="R196f95eceeb6441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e1dba3db6b44ea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0cd18c5b6574f98" /><Relationship Type="http://schemas.openxmlformats.org/officeDocument/2006/relationships/notesMaster" Target="/ppt/notesMasters/notesMaster1.xml" Id="R9421b6f3979e416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23cd14b0b2d4439" /><Relationship Type="http://schemas.openxmlformats.org/officeDocument/2006/relationships/notesMaster" Target="/ppt/notesMasters/notesMaster1.xml" Id="Rb0a0dc4a42254b3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da106e328ce4f23" /><Relationship Type="http://schemas.openxmlformats.org/officeDocument/2006/relationships/notesMaster" Target="/ppt/notesMasters/notesMaster1.xml" Id="Rea121d82a48c4ac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0a7dd5040034237" /><Relationship Type="http://schemas.openxmlformats.org/officeDocument/2006/relationships/notesMaster" Target="/ppt/notesMasters/notesMaster1.xml" Id="R7f81076f77134d3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1143010e38041dc" /><Relationship Type="http://schemas.openxmlformats.org/officeDocument/2006/relationships/notesMaster" Target="/ppt/notesMasters/notesMaster1.xml" Id="Rc6d5d952683e481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02f4b21a2d948a0" /><Relationship Type="http://schemas.openxmlformats.org/officeDocument/2006/relationships/notesMaster" Target="/ppt/notesMasters/notesMaster1.xml" Id="R6f386db9bcf9476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PixelCrayons agency partnership. Source: approved agency pricing site and service guides, September 2026. https://agencies.pixelcrayons.com/ . Agree scope, availability, fees and working terms before payment.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PixelCrayons agency partnership. Source: approved agency pricing site and service guides, September 2026. https://agencies.pixelcrayons.com/ . Agree scope, availability, fees and working terms before payment. Icons: Lucide (ISC), https://lucide.dev 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PixelCrayons agency partnership. Source: approved agency pricing site and service guides, September 2026. https://agencies.pixelcrayons.com/ . Agree scope, availability, fees and working terms before payment. Icons: Lucide (ISC), https://lucide.dev 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PixelCrayons agency partnership. Source: approved agency pricing site and service guides, September 2026. https://agencies.pixelcrayons.com/ . Agree scope, availability, fees and working terms before payment. Icons: Lucide (ISC), https://lucide.dev 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PixelCrayons agency partnership. Source: approved agency pricing site and service guides, September 2026. https://agencies.pixelcrayons.com/ . Agree scope, availability, fees and working terms before payment. Icons: Lucide (ISC), https://lucide.dev . Delivery assurance concerns agreed scope, not guaranteed marketing results. No blanket refund promise. Confirm written acceptance criteria and refund values before payment. Signed terms govern confidentiality, non-solicitation, ownership and access.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PixelCrayons agency partnership. Source: approved agency pricing site and service guides, September 2026. https://agencies.pixelcrayons.com/ . Agree scope, availability, fees and working terms before payment. Icons: Lucide (ISC), https://lucide.dev . The first project has no automatic renewal. Ongoing service, shared-hour and dedicated-capacity terms are distinct and appear in their pricing guides.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e9b112fdf4c9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9bb8687fc244ad4" /><Relationship Type="http://schemas.openxmlformats.org/officeDocument/2006/relationships/slideLayout" Target="/ppt/slideLayouts/slideLayout1.xml" Id="R841f2511c37c42e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1f2511c37c42e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c0e5d976843b5" /><Relationship Type="http://schemas.openxmlformats.org/officeDocument/2006/relationships/image" Target="/ppt/media/image.png" Id="R8c2ccb585e074924" /><Relationship Type="http://schemas.openxmlformats.org/officeDocument/2006/relationships/image" Target="/ppt/media/image.svg" Id="R6964e2df008d418b" /><Relationship Type="http://schemas.openxmlformats.org/officeDocument/2006/relationships/notesSlide" Target="/ppt/notesSlides/notesSlide1.xml" Id="R4fe7e8ac1e4a43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b33ddc7094d04" /><Relationship Type="http://schemas.openxmlformats.org/officeDocument/2006/relationships/image" Target="/ppt/media/image2.png" Id="R3c22ec75e5804297" /><Relationship Type="http://schemas.openxmlformats.org/officeDocument/2006/relationships/image" Target="/ppt/media/image2.svg" Id="R2c669388e79b4e48" /><Relationship Type="http://schemas.openxmlformats.org/officeDocument/2006/relationships/image" Target="/ppt/media/image3.png" Id="Rf2eb06ad877d4fd1" /><Relationship Type="http://schemas.openxmlformats.org/officeDocument/2006/relationships/image" Target="/ppt/media/image3.svg" Id="R7deaae6c10114ec9" /><Relationship Type="http://schemas.openxmlformats.org/officeDocument/2006/relationships/image" Target="/ppt/media/image4.png" Id="R851e786eb8ce4d16" /><Relationship Type="http://schemas.openxmlformats.org/officeDocument/2006/relationships/image" Target="/ppt/media/image4.svg" Id="Reccd61826773481c" /><Relationship Type="http://schemas.openxmlformats.org/officeDocument/2006/relationships/notesSlide" Target="/ppt/notesSlides/notesSlide2.xml" Id="Rb62779469e4742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6644c1d4b4889" /><Relationship Type="http://schemas.openxmlformats.org/officeDocument/2006/relationships/image" Target="/ppt/media/image5.png" Id="R6fb61d978d804467" /><Relationship Type="http://schemas.openxmlformats.org/officeDocument/2006/relationships/image" Target="/ppt/media/image5.svg" Id="Rdc13d9f08a054448" /><Relationship Type="http://schemas.openxmlformats.org/officeDocument/2006/relationships/image" Target="/ppt/media/image6.png" Id="Rfd982af5848f4ed8" /><Relationship Type="http://schemas.openxmlformats.org/officeDocument/2006/relationships/image" Target="/ppt/media/image6.svg" Id="Rb22db8d5ed294ec7" /><Relationship Type="http://schemas.openxmlformats.org/officeDocument/2006/relationships/image" Target="/ppt/media/image7.png" Id="Rf266f4c221ad45fe" /><Relationship Type="http://schemas.openxmlformats.org/officeDocument/2006/relationships/image" Target="/ppt/media/image7.svg" Id="R6735c0098a024f75" /><Relationship Type="http://schemas.openxmlformats.org/officeDocument/2006/relationships/image" Target="/ppt/media/image8.png" Id="R73033be85b0b4342" /><Relationship Type="http://schemas.openxmlformats.org/officeDocument/2006/relationships/image" Target="/ppt/media/image8.svg" Id="Rb023b2f7c0824ff0" /><Relationship Type="http://schemas.openxmlformats.org/officeDocument/2006/relationships/image" Target="/ppt/media/image9.png" Id="Rde2aa3d8b6ca4719" /><Relationship Type="http://schemas.openxmlformats.org/officeDocument/2006/relationships/image" Target="/ppt/media/image9.svg" Id="Rfdae4112473249b8" /><Relationship Type="http://schemas.openxmlformats.org/officeDocument/2006/relationships/image" Target="/ppt/media/image10.png" Id="R7b783583e87a4778" /><Relationship Type="http://schemas.openxmlformats.org/officeDocument/2006/relationships/image" Target="/ppt/media/image10.svg" Id="R83fdef0c0f3341e3" /><Relationship Type="http://schemas.openxmlformats.org/officeDocument/2006/relationships/image" Target="/ppt/media/image11.png" Id="Rba6c798d4fe24710" /><Relationship Type="http://schemas.openxmlformats.org/officeDocument/2006/relationships/image" Target="/ppt/media/image11.svg" Id="R0acf207ac97141eb" /><Relationship Type="http://schemas.openxmlformats.org/officeDocument/2006/relationships/notesSlide" Target="/ppt/notesSlides/notesSlide3.xml" Id="R12052b60eead47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52adf7f184a71" /><Relationship Type="http://schemas.openxmlformats.org/officeDocument/2006/relationships/image" Target="/ppt/media/image12.png" Id="R236694f4bc7d45c3" /><Relationship Type="http://schemas.openxmlformats.org/officeDocument/2006/relationships/image" Target="/ppt/media/image12.svg" Id="R07df97b53d6340a4" /><Relationship Type="http://schemas.openxmlformats.org/officeDocument/2006/relationships/image" Target="/ppt/media/image13.png" Id="R56322808f6534ac5" /><Relationship Type="http://schemas.openxmlformats.org/officeDocument/2006/relationships/image" Target="/ppt/media/image13.svg" Id="R7a3c2da7eb604a6e" /><Relationship Type="http://schemas.openxmlformats.org/officeDocument/2006/relationships/image" Target="/ppt/media/image14.png" Id="Rabb836a3c0174a4f" /><Relationship Type="http://schemas.openxmlformats.org/officeDocument/2006/relationships/image" Target="/ppt/media/image14.svg" Id="R691e4e8d50ae4bf9" /><Relationship Type="http://schemas.openxmlformats.org/officeDocument/2006/relationships/image" Target="/ppt/media/image15.png" Id="Red42927ec1c34e0f" /><Relationship Type="http://schemas.openxmlformats.org/officeDocument/2006/relationships/image" Target="/ppt/media/image15.svg" Id="R52104382849c4234" /><Relationship Type="http://schemas.openxmlformats.org/officeDocument/2006/relationships/notesSlide" Target="/ppt/notesSlides/notesSlide4.xml" Id="R9837b314f3084b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cd3faa0fa45ce" /><Relationship Type="http://schemas.openxmlformats.org/officeDocument/2006/relationships/image" Target="/ppt/media/image16.png" Id="R10d02aa2f0224db5" /><Relationship Type="http://schemas.openxmlformats.org/officeDocument/2006/relationships/image" Target="/ppt/media/image16.svg" Id="R4eb90234a6284830" /><Relationship Type="http://schemas.openxmlformats.org/officeDocument/2006/relationships/image" Target="/ppt/media/image17.png" Id="R15942db114c042d3" /><Relationship Type="http://schemas.openxmlformats.org/officeDocument/2006/relationships/image" Target="/ppt/media/image17.svg" Id="R94bf1011069d4f2b" /><Relationship Type="http://schemas.openxmlformats.org/officeDocument/2006/relationships/image" Target="/ppt/media/image18.png" Id="Re1b51345e823423b" /><Relationship Type="http://schemas.openxmlformats.org/officeDocument/2006/relationships/image" Target="/ppt/media/image18.svg" Id="R886a4b72604446d3" /><Relationship Type="http://schemas.openxmlformats.org/officeDocument/2006/relationships/image" Target="/ppt/media/image19.png" Id="R4219b2b82f924b57" /><Relationship Type="http://schemas.openxmlformats.org/officeDocument/2006/relationships/image" Target="/ppt/media/image19.svg" Id="R95cb541ab55e451f" /><Relationship Type="http://schemas.openxmlformats.org/officeDocument/2006/relationships/image" Target="/ppt/media/image20.png" Id="R6594b2fa7ab14fb9" /><Relationship Type="http://schemas.openxmlformats.org/officeDocument/2006/relationships/image" Target="/ppt/media/image20.svg" Id="R502b70617dca49c4" /><Relationship Type="http://schemas.openxmlformats.org/officeDocument/2006/relationships/notesSlide" Target="/ppt/notesSlides/notesSlide5.xml" Id="R3636a8fe35b245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19f289052444b" /><Relationship Type="http://schemas.openxmlformats.org/officeDocument/2006/relationships/image" Target="/ppt/media/image21.png" Id="Rc242a9637c71422c" /><Relationship Type="http://schemas.openxmlformats.org/officeDocument/2006/relationships/image" Target="/ppt/media/image21.svg" Id="R7087cbb249a248f3" /><Relationship Type="http://schemas.openxmlformats.org/officeDocument/2006/relationships/hyperlink" Target="https://agencies.pixelcrayons.com/inquiry.html" TargetMode="External" Id="Rcc3bd84f631d487d" /><Relationship Type="http://schemas.openxmlformats.org/officeDocument/2006/relationships/hyperlink" Target="https://www.calendly.com/pixelcrayons/consult" TargetMode="External" Id="R49a55d3b4d5549a2" /><Relationship Type="http://schemas.openxmlformats.org/officeDocument/2006/relationships/hyperlink" Target="https://agencies.pixelcrayons.com/" TargetMode="External" Id="R8aab8d120e7a4076" /><Relationship Type="http://schemas.openxmlformats.org/officeDocument/2006/relationships/image" Target="/ppt/media/image22.png" Id="R8ad7f5bda5de466f" /><Relationship Type="http://schemas.openxmlformats.org/officeDocument/2006/relationships/image" Target="/ppt/media/image22.svg" Id="R2bcddeacee2f446a" /><Relationship Type="http://schemas.openxmlformats.org/officeDocument/2006/relationships/notesSlide" Target="/ppt/notesSlides/notesSlide6.xml" Id="Re687a2adca034b8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A0A1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0C649F1-10B4-4425-A675-EBEAD49B6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95250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125" b="1" i="0">
                <a:solidFill>
                  <a:srgbClr val="DFFB0B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125" b="1" i="0">
                <a:solidFill>
                  <a:srgbClr val="DFFB0B"/>
                </a:solidFill>
                <a:latin typeface="Instrument Sans"/>
                <a:ea typeface="Instrument Sans"/>
                <a:cs typeface="Instrument Sans"/>
              </a:rPr>
              <a:t>THE AGENCY PARTNERSHIP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92AE76B-C2E9-4328-A138-8C78CDA18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476375"/>
            <a:ext cx="7905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6000" b="1" i="0">
                <a:solidFill>
                  <a:srgbClr val="FFFFFF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6000" b="1" i="0">
                <a:solidFill>
                  <a:srgbClr val="FFFFFF"/>
                </a:solidFill>
                <a:latin typeface="Instrument Sans"/>
                <a:ea typeface="Instrument Sans"/>
                <a:cs typeface="Instrument Sans"/>
              </a:rPr>
              <a:t>Your agency.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8091B1C-E3F9-4508-83E4-94963C78E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524125"/>
            <a:ext cx="7905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6150" b="0" i="1">
                <a:solidFill>
                  <a:srgbClr val="FFFFFF"/>
                </a:solidFill>
                <a:latin typeface="Instrument Serif"/>
                <a:ea typeface="Instrument Serif"/>
                <a:cs typeface="Instrument Serif"/>
              </a:defRPr>
            </a:pPr>
            <a:r>
              <a:rPr sz="6150" b="0" i="1">
                <a:solidFill>
                  <a:srgbClr val="FFFFFF"/>
                </a:solidFill>
                <a:latin typeface="Instrument Serif"/>
                <a:ea typeface="Instrument Serif"/>
                <a:cs typeface="Instrument Serif"/>
              </a:rPr>
              <a:t>Our delivery team.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DF5BACC-6C46-458A-AAD4-4085AD34C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191000"/>
            <a:ext cx="6858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 i="0">
                <a:solidFill>
                  <a:srgbClr val="FFFFFF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2025" b="0" i="0">
                <a:solidFill>
                  <a:srgbClr val="FFFFFF"/>
                </a:solidFill>
                <a:latin typeface="Instrument Sans"/>
                <a:ea typeface="Instrument Sans"/>
                <a:cs typeface="Instrument Sans"/>
              </a:rPr>
              <a:t>Take on client work with a white-label team</a:t>
            </a:r>
          </a:p>
          <a:p xmlns:a="http://schemas.openxmlformats.org/drawingml/2006/main">
            <a:pPr>
              <a:defRPr sz="2025" b="0" i="0">
                <a:solidFill>
                  <a:srgbClr val="FFFFFF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2025" b="0" i="0">
                <a:solidFill>
                  <a:srgbClr val="FFFFFF"/>
                </a:solidFill>
                <a:latin typeface="Instrument Sans"/>
                <a:ea typeface="Instrument Sans"/>
                <a:cs typeface="Instrument Sans"/>
              </a:rPr>
              <a:t>for development, marketing and creative delivery.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190A795-02F8-465C-AA70-073508279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467350"/>
            <a:ext cx="71437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 i="0">
                <a:solidFill>
                  <a:srgbClr val="D9DBE7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725" b="0" i="0">
                <a:solidFill>
                  <a:srgbClr val="D9DBE7"/>
                </a:solidFill>
                <a:latin typeface="Instrument Sans"/>
                <a:ea typeface="Instrument Sans"/>
                <a:cs typeface="Instrument Sans"/>
              </a:rPr>
              <a:t>Your brand leads. We deliver behind it.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2ccb585e074924">
            <a:extLst>
              <a:ext uri="{96DAC541-7B7A-43D3-8B79-37D633B846F1}">
                <asvg:svgBlip xmlns:asvg="http://schemas.microsoft.com/office/drawing/2016/SVG/main" r:embed="R6964e2df008d418b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8601075" y="1905000"/>
            <a:ext cx="2781300" cy="323850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70A5C71-4DE1-4563-B379-1121226C5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6229350"/>
            <a:ext cx="38100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 i="0">
                <a:solidFill>
                  <a:srgbClr val="FFFFFF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875" b="1" i="0">
                <a:solidFill>
                  <a:srgbClr val="FFFFFF"/>
                </a:solidFill>
                <a:latin typeface="Instrument Sans"/>
                <a:ea typeface="Instrument Sans"/>
                <a:cs typeface="Instrument Sans"/>
              </a:rPr>
              <a:t>PixelCrayons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DC21343-BA16-45C7-992C-C2044FFA4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67475"/>
            <a:ext cx="857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00" b="0" i="0">
                <a:solidFill>
                  <a:srgbClr val="B9BAD2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200" b="0" i="0">
                <a:solidFill>
                  <a:srgbClr val="B9BAD2"/>
                </a:solidFill>
                <a:latin typeface="Instrument Sans"/>
                <a:ea typeface="Instrument Sans"/>
                <a:cs typeface="Instrument Sans"/>
              </a:rPr>
              <a:t>01 / 06</a:t>
            </a:r>
          </a:p>
        </p:txBody>
      </p:sp>
    </p:spTree>
    <p:extLst>
      <p:ext uri="{BB962C8B-B14F-4D97-AF65-F5344CB8AC3E}">
        <p14:creationId xmlns:p14="http://schemas.microsoft.com/office/powerpoint/2010/main" val="108090668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B6A7ED1-DE20-4D6F-840B-FABA9E0BD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95250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125" b="1" i="0">
                <a:solidFill>
                  <a:srgbClr val="0400F5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125" b="1" i="0">
                <a:solidFill>
                  <a:srgbClr val="0400F5"/>
                </a:solidFill>
                <a:latin typeface="Instrument Sans"/>
                <a:ea typeface="Instrument Sans"/>
                <a:cs typeface="Instrument Sans"/>
              </a:rPr>
              <a:t>WHITE-LABEL PARTNERSHIP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520C83C-40DD-4828-A784-608F6E2CB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71575"/>
            <a:ext cx="106680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900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3900" b="1">
                <a:latin typeface="Instrument Sans"/>
                <a:ea typeface="Instrument Sans"/>
                <a:cs typeface="Instrument Sans"/>
              </a:rPr>
              <a:t>Your agency stays </a:t>
            </a:r>
            <a:r>
              <a:rPr sz="4200" b="0" i="1">
                <a:latin typeface="Instrument Serif"/>
                <a:ea typeface="Instrument Serif"/>
                <a:cs typeface="Instrument Serif"/>
              </a:rPr>
              <a:t>in control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6C54009-891E-4059-A48E-1B56FE331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81225"/>
            <a:ext cx="1066800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2025" b="0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rPr>
              <a:t>Your client sees your agency. We deliver behind it.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08230DE-A9D0-4A47-B4F6-BA14A1BD4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81325"/>
            <a:ext cx="5181600" cy="2771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3F7"/>
          </a:solidFill>
          <a:ln xmlns:a="http://schemas.openxmlformats.org/drawingml/2006/main" w="0">
            <a:noFill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22ec75e5804297">
            <a:extLst>
              <a:ext uri="{96DAC541-7B7A-43D3-8B79-37D633B846F1}">
                <asvg:svgBlip xmlns:asvg="http://schemas.microsoft.com/office/drawing/2016/SVG/main" r:embed="R2c669388e79b4e48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1066800" y="3248025"/>
            <a:ext cx="342900" cy="34290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8ADFC2F-45FE-4931-B2AF-12245B95A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790950"/>
            <a:ext cx="45720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2025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rPr>
              <a:t>You lead the relationship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B4EF877-F661-40E1-8A7C-1D2E77F88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238625"/>
            <a:ext cx="4572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725" b="0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rPr>
              <a:t>Set your client price and strategy. Review the work and present agreed deliverables under your brand.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A51F144-6F95-4EC3-8E7F-1B796D609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981325"/>
            <a:ext cx="5181600" cy="2771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400F5"/>
          </a:solidFill>
          <a:ln xmlns:a="http://schemas.openxmlformats.org/drawingml/2006/main" w="0">
            <a:noFill/>
          </a:ln>
        </p:spPr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eb06ad877d4fd1">
            <a:extLst>
              <a:ext uri="{96DAC541-7B7A-43D3-8B79-37D633B846F1}">
                <asvg:svgBlip xmlns:asvg="http://schemas.microsoft.com/office/drawing/2016/SVG/main" r:embed="R7deaae6c10114ec9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6553200" y="3248025"/>
            <a:ext cx="342900" cy="34290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60B5715-68A8-4CE1-BF34-EFBAFFD08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790950"/>
            <a:ext cx="45720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1" i="0">
                <a:solidFill>
                  <a:srgbClr val="FFFFFF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2025" b="1" i="0">
                <a:solidFill>
                  <a:srgbClr val="FFFFFF"/>
                </a:solidFill>
                <a:latin typeface="Instrument Sans"/>
                <a:ea typeface="Instrument Sans"/>
                <a:cs typeface="Instrument Sans"/>
              </a:rPr>
              <a:t>We coordinate delivery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2C456A1-15B3-4736-BEF1-3F1651B35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238625"/>
            <a:ext cx="4572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 i="0">
                <a:solidFill>
                  <a:srgbClr val="FFFFFF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725" b="0" i="0">
                <a:solidFill>
                  <a:srgbClr val="FFFFFF"/>
                </a:solidFill>
                <a:latin typeface="Instrument Sans"/>
                <a:ea typeface="Instrument Sans"/>
                <a:cs typeface="Instrument Sans"/>
              </a:rPr>
              <a:t>An account manager organises specialist work. Direct client contact and publication require your permission.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AED0B11-6D24-4CA4-8CEE-E3698C4EC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34290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2849"/>
          </a:solidFill>
          <a:ln xmlns:a="http://schemas.openxmlformats.org/drawingml/2006/main" w="0">
            <a:noFill/>
          </a:ln>
        </p:spPr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51e786eb8ce4d16">
            <a:extLst>
              <a:ext uri="{96DAC541-7B7A-43D3-8B79-37D633B846F1}">
                <asvg:svgBlip xmlns:asvg="http://schemas.microsoft.com/office/drawing/2016/SVG/main" r:embed="Reccd61826773481c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10934700" y="438150"/>
            <a:ext cx="381000" cy="419100"/>
          </a:xfrm>
          <a:prstGeom xmlns:a="http://schemas.openxmlformats.org/drawingml/2006/main" prst="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98FFC8D-432A-41FD-AA3B-E322822A3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67475"/>
            <a:ext cx="857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00" b="0" i="0">
                <a:solidFill>
                  <a:srgbClr val="606572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200" b="0" i="0">
                <a:solidFill>
                  <a:srgbClr val="606572"/>
                </a:solidFill>
                <a:latin typeface="Instrument Sans"/>
                <a:ea typeface="Instrument Sans"/>
                <a:cs typeface="Instrument Sans"/>
              </a:rPr>
              <a:t>02 / 06</a:t>
            </a:r>
          </a:p>
        </p:txBody>
      </p:sp>
    </p:spTree>
    <p:extLst>
      <p:ext uri="{BB962C8B-B14F-4D97-AF65-F5344CB8AC3E}">
        <p14:creationId xmlns:p14="http://schemas.microsoft.com/office/powerpoint/2010/main" val="15555762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D481B88-CE80-4585-B2D2-99B1AB6AD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95250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125" b="1" i="0">
                <a:solidFill>
                  <a:srgbClr val="0400F5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125" b="1" i="0">
                <a:solidFill>
                  <a:srgbClr val="0400F5"/>
                </a:solidFill>
                <a:latin typeface="Instrument Sans"/>
                <a:ea typeface="Instrument Sans"/>
                <a:cs typeface="Instrument Sans"/>
              </a:rPr>
              <a:t>ONE DELIVERY PARTNER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1DF649A-FD75-4D25-B1CD-5BC8AA6F0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71575"/>
            <a:ext cx="106680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900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3900" b="1">
                <a:latin typeface="Instrument Sans"/>
                <a:ea typeface="Instrument Sans"/>
                <a:cs typeface="Instrument Sans"/>
              </a:rPr>
              <a:t>For the work </a:t>
            </a:r>
            <a:r>
              <a:rPr sz="4200" b="0" i="1">
                <a:latin typeface="Instrument Serif"/>
                <a:ea typeface="Instrument Serif"/>
                <a:cs typeface="Instrument Serif"/>
              </a:rPr>
              <a:t>you sell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7B3AEF9-C1EB-4F55-B766-492D8F646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33600"/>
            <a:ext cx="106680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650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rPr>
              <a:t>One requirement or a mix of client work. We confirm skills and scope before starting.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b61d978d804467">
            <a:extLst>
              <a:ext uri="{96DAC541-7B7A-43D3-8B79-37D633B846F1}">
                <asvg:svgBlip xmlns:asvg="http://schemas.microsoft.com/office/drawing/2016/SVG/main" r:embed="Rdc13d9f08a054448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762000" y="2790825"/>
            <a:ext cx="304800" cy="3048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F1B95D0-DEFE-4F0A-80F0-70711FC25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762250"/>
            <a:ext cx="4400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950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950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rPr>
              <a:t>Web &amp; commerce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A34EDAC-C759-4ADA-8FB6-47E99175C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133725"/>
            <a:ext cx="44005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575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rPr>
              <a:t>WordPress, Figma-to-WordPress development, Shopify and WooCommerce.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d982af5848f4ed8">
            <a:extLst>
              <a:ext uri="{96DAC541-7B7A-43D3-8B79-37D633B846F1}">
                <asvg:svgBlip xmlns:asvg="http://schemas.microsoft.com/office/drawing/2016/SVG/main" r:embed="Rb22db8d5ed294ec7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6553200" y="2790825"/>
            <a:ext cx="304800" cy="30480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53EDAC2-58EB-4A16-83AC-C0F02D00E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762250"/>
            <a:ext cx="4400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950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950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rPr>
              <a:t>Digital marketing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33940E9-E6F1-4349-AA31-24710A281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133725"/>
            <a:ext cx="44005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575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rPr>
              <a:t>SEO, paid campaigns, social and content.</a:t>
            </a:r>
          </a:p>
        </p:txBody>
      </p:sp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66f4c221ad45fe">
            <a:extLst>
              <a:ext uri="{96DAC541-7B7A-43D3-8B79-37D633B846F1}">
                <asvg:svgBlip xmlns:asvg="http://schemas.microsoft.com/office/drawing/2016/SVG/main" r:embed="R6735c0098a024f75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762000" y="4029075"/>
            <a:ext cx="304800" cy="304800"/>
          </a:xfrm>
          <a:prstGeom xmlns:a="http://schemas.openxmlformats.org/drawingml/2006/main" prst="rect">
            <a:avLst/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D31B318-0F7F-4DC8-B601-63D813D76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000500"/>
            <a:ext cx="4400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950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950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rPr>
              <a:t>Design &amp; creative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857DA0A-F583-426D-BDD1-8DB4B8E17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371975"/>
            <a:ext cx="44005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575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rPr>
              <a:t>Campaign visuals, landing pages and creative assets.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033be85b0b4342">
            <a:extLst>
              <a:ext uri="{96DAC541-7B7A-43D3-8B79-37D633B846F1}">
                <asvg:svgBlip xmlns:asvg="http://schemas.microsoft.com/office/drawing/2016/SVG/main" r:embed="Rb023b2f7c0824ff0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6553200" y="4029075"/>
            <a:ext cx="304800" cy="304800"/>
          </a:xfrm>
          <a:prstGeom xmlns:a="http://schemas.openxmlformats.org/drawingml/2006/main" prst="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6C5A28D-7A97-4F98-AE3F-D9F2AD515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4000500"/>
            <a:ext cx="4400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950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950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rPr>
              <a:t>Website care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5EB9D32-932A-42C3-ADFC-C60243DB7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4371975"/>
            <a:ext cx="44005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575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rPr>
              <a:t>Routine maintenance, fixes and improvements.</a:t>
            </a:r>
          </a:p>
        </p:txBody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e2aa3d8b6ca4719">
            <a:extLst>
              <a:ext uri="{96DAC541-7B7A-43D3-8B79-37D633B846F1}">
                <asvg:svgBlip xmlns:asvg="http://schemas.microsoft.com/office/drawing/2016/SVG/main" r:embed="Rfdae4112473249b8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762000" y="5267325"/>
            <a:ext cx="304800" cy="304800"/>
          </a:xfrm>
          <a:prstGeom xmlns:a="http://schemas.openxmlformats.org/drawingml/2006/main" prst="rect">
            <a:avLst/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D7E85C1-C69C-437E-912C-9FAC72036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238750"/>
            <a:ext cx="4400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950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950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rPr>
              <a:t>AI &amp; automation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F86B5FB-A440-4B86-8782-68BAC441A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610225"/>
            <a:ext cx="44005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575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rPr>
              <a:t>FAQ assistants, CRM connections and workflows.</a:t>
            </a:r>
          </a:p>
        </p:txBody>
      </p:sp>
      <p:pic>
        <p:nvPicPr>
          <p:cNvPr id="4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783583e87a4778">
            <a:extLst>
              <a:ext uri="{96DAC541-7B7A-43D3-8B79-37D633B846F1}">
                <asvg:svgBlip xmlns:asvg="http://schemas.microsoft.com/office/drawing/2016/SVG/main" r:embed="R83fdef0c0f3341e3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6553200" y="5267325"/>
            <a:ext cx="304800" cy="304800"/>
          </a:xfrm>
          <a:prstGeom xmlns:a="http://schemas.openxmlformats.org/drawingml/2006/main" prst="rect">
            <a:avLst/>
          </a:prstGeom>
        </p:spPr>
      </p:pic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C1885F8-32B9-43AC-9BB9-E29CAF6B9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5238750"/>
            <a:ext cx="4400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950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950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rPr>
              <a:t>Dedicated capacity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6744B7B-9E04-49C5-B4D8-750795505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5610225"/>
            <a:ext cx="44005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575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rPr>
              <a:t>A consistent specialist for ongoing requirements.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9512AB5-6E48-4F98-88BB-CBD98CFA5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34290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2849"/>
          </a:solidFill>
          <a:ln xmlns:a="http://schemas.openxmlformats.org/drawingml/2006/main" w="0">
            <a:noFill/>
          </a:ln>
        </p:spPr>
      </p:sp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6c798d4fe24710">
            <a:extLst>
              <a:ext uri="{96DAC541-7B7A-43D3-8B79-37D633B846F1}">
                <asvg:svgBlip xmlns:asvg="http://schemas.microsoft.com/office/drawing/2016/SVG/main" r:embed="R0acf207ac97141eb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10934700" y="438150"/>
            <a:ext cx="381000" cy="419100"/>
          </a:xfrm>
          <a:prstGeom xmlns:a="http://schemas.openxmlformats.org/drawingml/2006/main" prst="rect">
            <a:avLst/>
          </a:prstGeom>
        </p:spPr>
      </p:pic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69759F7-5D28-4603-A91A-9A1141B3C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67475"/>
            <a:ext cx="857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00" b="0" i="0">
                <a:solidFill>
                  <a:srgbClr val="606572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200" b="0" i="0">
                <a:solidFill>
                  <a:srgbClr val="606572"/>
                </a:solidFill>
                <a:latin typeface="Instrument Sans"/>
                <a:ea typeface="Instrument Sans"/>
                <a:cs typeface="Instrument Sans"/>
              </a:rPr>
              <a:t>03 / 06</a:t>
            </a:r>
          </a:p>
        </p:txBody>
      </p:sp>
    </p:spTree>
    <p:extLst>
      <p:ext uri="{BB962C8B-B14F-4D97-AF65-F5344CB8AC3E}">
        <p14:creationId xmlns:p14="http://schemas.microsoft.com/office/powerpoint/2010/main" val="13865945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02B756C-DA8B-4F92-B09D-C7C502D74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95250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125" b="1" i="0">
                <a:solidFill>
                  <a:srgbClr val="0400F5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125" b="1" i="0">
                <a:solidFill>
                  <a:srgbClr val="0400F5"/>
                </a:solidFill>
                <a:latin typeface="Instrument Sans"/>
                <a:ea typeface="Instrument Sans"/>
                <a:cs typeface="Instrument Sans"/>
              </a:rPr>
              <a:t>ACCOUNTABILITY &amp; DELIVERY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B61D7EE-F0F7-4A9D-AC8B-C18D89989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71575"/>
            <a:ext cx="106680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900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3900" b="1">
                <a:latin typeface="Instrument Sans"/>
                <a:ea typeface="Instrument Sans"/>
                <a:cs typeface="Instrument Sans"/>
              </a:rPr>
              <a:t>Your account manager. </a:t>
            </a:r>
            <a:r>
              <a:rPr sz="4200" b="0" i="1">
                <a:latin typeface="Instrument Serif"/>
                <a:ea typeface="Instrument Serif"/>
                <a:cs typeface="Instrument Serif"/>
              </a:rPr>
              <a:t>Your main contact.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1603A8C-4DAA-4511-823D-79FA54673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24100"/>
            <a:ext cx="1066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125" b="1" i="0">
                <a:solidFill>
                  <a:srgbClr val="0400F5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125" b="1" i="0">
                <a:solidFill>
                  <a:srgbClr val="0400F5"/>
                </a:solidFill>
                <a:latin typeface="Instrument Sans"/>
                <a:ea typeface="Instrument Sans"/>
                <a:cs typeface="Instrument Sans"/>
              </a:rPr>
              <a:t>WHO YOU WORK WITH</a:t>
            </a:r>
          </a:p>
        </p:txBody>
      </p:sp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6694f4bc7d45c3">
            <a:extLst>
              <a:ext uri="{96DAC541-7B7A-43D3-8B79-37D633B846F1}">
                <asvg:svgBlip xmlns:asvg="http://schemas.microsoft.com/office/drawing/2016/SVG/main" r:embed="R07df97b53d6340a4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762000" y="2781300"/>
            <a:ext cx="304800" cy="3048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45C95ED-36DF-49D0-999B-CF283A00B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771775"/>
            <a:ext cx="280035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800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rPr>
              <a:t>Your agency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2CA3256-CB8B-4C24-B451-147F43597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67075"/>
            <a:ext cx="3238500" cy="847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650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rPr>
              <a:t>You set priorities and approve the work.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322808f6534ac5">
            <a:extLst>
              <a:ext uri="{96DAC541-7B7A-43D3-8B79-37D633B846F1}">
                <asvg:svgBlip xmlns:asvg="http://schemas.microsoft.com/office/drawing/2016/SVG/main" r:embed="R7a3c2da7eb604a6e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4476750" y="2781300"/>
            <a:ext cx="304800" cy="30480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BECDC95-272A-4756-8549-F3AD1D9BF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2771775"/>
            <a:ext cx="280035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800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rPr>
              <a:t>Your account manager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51F56E8-2DE7-4A2F-B9C5-51443A584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267075"/>
            <a:ext cx="3238500" cy="847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650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rPr>
              <a:t>Your main contact coordinates specialists and sends weekly updates.</a:t>
            </a:r>
          </a:p>
        </p:txBody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b836a3c0174a4f">
            <a:extLst>
              <a:ext uri="{96DAC541-7B7A-43D3-8B79-37D633B846F1}">
                <asvg:svgBlip xmlns:asvg="http://schemas.microsoft.com/office/drawing/2016/SVG/main" r:embed="R691e4e8d50ae4bf9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8191500" y="2781300"/>
            <a:ext cx="304800" cy="304800"/>
          </a:xfrm>
          <a:prstGeom xmlns:a="http://schemas.openxmlformats.org/drawingml/2006/main" prst="rect">
            <a:avLst/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2124EA8-2E28-4896-AE27-DC805494B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771775"/>
            <a:ext cx="280035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800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rPr>
              <a:t>Our delivery team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5EE7371-B5FF-43D4-AD0E-46CA6B678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267075"/>
            <a:ext cx="3238500" cy="847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650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rPr>
              <a:t>Specialists produce and check the agreed work.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3A713DA-B901-4E9C-987E-0519A99FC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295775"/>
            <a:ext cx="1066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BE7"/>
          </a:solidFill>
          <a:ln xmlns:a="http://schemas.openxmlformats.org/drawingml/2006/main" w="0">
            <a:noFill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1F8ADD4-2D1A-4917-A883-F2EAD3798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52950"/>
            <a:ext cx="1066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125" b="1" i="0">
                <a:solidFill>
                  <a:srgbClr val="0400F5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125" b="1" i="0">
                <a:solidFill>
                  <a:srgbClr val="0400F5"/>
                </a:solidFill>
                <a:latin typeface="Instrument Sans"/>
                <a:ea typeface="Instrument Sans"/>
                <a:cs typeface="Instrument Sans"/>
              </a:rPr>
              <a:t>HOW YOUR PROJECT PROGRESSES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BF33531-7978-4344-B7CC-311E951E5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972050"/>
            <a:ext cx="381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1" i="0">
                <a:solidFill>
                  <a:srgbClr val="0400F5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350" b="1" i="0">
                <a:solidFill>
                  <a:srgbClr val="0400F5"/>
                </a:solidFill>
                <a:latin typeface="Instrument Sans"/>
                <a:ea typeface="Instrument Sans"/>
                <a:cs typeface="Instrument Sans"/>
              </a:rPr>
              <a:t>01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B5D140D-7844-428C-9FC7-21DB5A0C2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324475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575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rPr>
              <a:t>Agree the scope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652B745-27C2-404C-90A2-6E31259B0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715000"/>
            <a:ext cx="2381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350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rPr>
              <a:t>Define the work and what counts as complete.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387C51E-9AAC-4AC6-9B81-2D81440C7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972050"/>
            <a:ext cx="381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1" i="0">
                <a:solidFill>
                  <a:srgbClr val="0400F5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350" b="1" i="0">
                <a:solidFill>
                  <a:srgbClr val="0400F5"/>
                </a:solidFill>
                <a:latin typeface="Instrument Sans"/>
                <a:ea typeface="Instrument Sans"/>
                <a:cs typeface="Instrument Sans"/>
              </a:rPr>
              <a:t>02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1927A93-6D5F-488E-979E-EB73AF619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5324475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575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rPr>
              <a:t>Approve the proposal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47D5191-F4D6-4F82-AFD7-7F4A6C992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5715000"/>
            <a:ext cx="2381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350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rPr>
              <a:t>Confirm price and delivery dates before work starts.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FA4EC26-7D74-41C5-A971-51A4CC2DD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972050"/>
            <a:ext cx="381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1" i="0">
                <a:solidFill>
                  <a:srgbClr val="0400F5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350" b="1" i="0">
                <a:solidFill>
                  <a:srgbClr val="0400F5"/>
                </a:solidFill>
                <a:latin typeface="Instrument Sans"/>
                <a:ea typeface="Instrument Sans"/>
                <a:cs typeface="Instrument Sans"/>
              </a:rPr>
              <a:t>03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993C1AD-0F1A-4CC3-8486-8E0572B89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324475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575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rPr>
              <a:t>Review the work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2D50893-180A-4C7D-A348-4157F6F8C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715000"/>
            <a:ext cx="2381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350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rPr>
              <a:t>We deliver for your feedback and agreed revisions.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9CCE246-5DD7-4934-8929-6987100A3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972050"/>
            <a:ext cx="381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1" i="0">
                <a:solidFill>
                  <a:srgbClr val="0400F5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350" b="1" i="0">
                <a:solidFill>
                  <a:srgbClr val="0400F5"/>
                </a:solidFill>
                <a:latin typeface="Instrument Sans"/>
                <a:ea typeface="Instrument Sans"/>
                <a:cs typeface="Instrument Sans"/>
              </a:rPr>
              <a:t>04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1C4F02D-5129-4AC0-8AFE-F0EBD2CBE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5324475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575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rPr>
              <a:t>Receive the handover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FECF705-43CC-4F1A-990C-9033EC9C9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5715000"/>
            <a:ext cx="2381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350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rPr>
              <a:t>Receive approved files and agreed access.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A1678BE-2526-4FBF-B333-78A296C49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486525"/>
            <a:ext cx="9906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125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125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rPr>
              <a:t>Communication hours and an escalation contact are agreed upfront. Delivery is based in India.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A5323DC-C17F-4268-B2CD-577E9BC6A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34290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2849"/>
          </a:solidFill>
          <a:ln xmlns:a="http://schemas.openxmlformats.org/drawingml/2006/main" w="0">
            <a:noFill/>
          </a:ln>
        </p:spPr>
      </p:sp>
      <p:pic>
        <p:nvPicPr>
          <p:cNvPr id="5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42927ec1c34e0f">
            <a:extLst>
              <a:ext uri="{96DAC541-7B7A-43D3-8B79-37D633B846F1}">
                <asvg:svgBlip xmlns:asvg="http://schemas.microsoft.com/office/drawing/2016/SVG/main" r:embed="R52104382849c4234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10934700" y="438150"/>
            <a:ext cx="381000" cy="419100"/>
          </a:xfrm>
          <a:prstGeom xmlns:a="http://schemas.openxmlformats.org/drawingml/2006/main" prst="rect">
            <a:avLst/>
          </a:prstGeom>
        </p:spPr>
      </p:pic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B88CF3D-CBC2-4E22-A7F3-7A74F16A5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67475"/>
            <a:ext cx="857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00" b="0" i="0">
                <a:solidFill>
                  <a:srgbClr val="606572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200" b="0" i="0">
                <a:solidFill>
                  <a:srgbClr val="606572"/>
                </a:solidFill>
                <a:latin typeface="Instrument Sans"/>
                <a:ea typeface="Instrument Sans"/>
                <a:cs typeface="Instrument Sans"/>
              </a:rPr>
              <a:t>04 / 06</a:t>
            </a:r>
          </a:p>
        </p:txBody>
      </p:sp>
    </p:spTree>
    <p:extLst>
      <p:ext uri="{BB962C8B-B14F-4D97-AF65-F5344CB8AC3E}">
        <p14:creationId xmlns:p14="http://schemas.microsoft.com/office/powerpoint/2010/main" val="125708456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A0A1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E4846AE-D04A-4D47-9B95-648DDF5C0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95250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125" b="1" i="0">
                <a:solidFill>
                  <a:srgbClr val="DFFB0B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125" b="1" i="0">
                <a:solidFill>
                  <a:srgbClr val="DFFB0B"/>
                </a:solidFill>
                <a:latin typeface="Instrument Sans"/>
                <a:ea typeface="Instrument Sans"/>
                <a:cs typeface="Instrument Sans"/>
              </a:rPr>
              <a:t>PROTECTION &amp; DELIVERY ASSURANCE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1DB99DC-F768-4DB5-AE52-A1E021597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71575"/>
            <a:ext cx="106680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900" b="1" i="0">
                <a:solidFill>
                  <a:srgbClr val="FFFFFF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3900" b="1">
                <a:latin typeface="Instrument Sans"/>
                <a:ea typeface="Instrument Sans"/>
                <a:cs typeface="Instrument Sans"/>
              </a:rPr>
              <a:t>Your clients. </a:t>
            </a:r>
            <a:r>
              <a:rPr sz="4200" b="0" i="1">
                <a:latin typeface="Instrument Serif"/>
                <a:ea typeface="Instrument Serif"/>
                <a:cs typeface="Instrument Serif"/>
              </a:rPr>
              <a:t>Protected.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d02aa2f0224db5">
            <a:extLst>
              <a:ext uri="{96DAC541-7B7A-43D3-8B79-37D633B846F1}">
                <asvg:svgBlip xmlns:asvg="http://schemas.microsoft.com/office/drawing/2016/SVG/main" r:embed="R4eb90234a6284830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762000" y="2476500"/>
            <a:ext cx="361950" cy="3619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FD0393-3A9F-4668-8D3A-D6C51AEC5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038475"/>
            <a:ext cx="3190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 i="0">
                <a:solidFill>
                  <a:srgbClr val="FFFFFF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875" b="1" i="0">
                <a:solidFill>
                  <a:srgbClr val="FFFFFF"/>
                </a:solidFill>
                <a:latin typeface="Instrument Sans"/>
                <a:ea typeface="Instrument Sans"/>
                <a:cs typeface="Instrument Sans"/>
              </a:rPr>
              <a:t>NDA before access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3068D72-A7D2-4766-8E09-49182E704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438525"/>
            <a:ext cx="3190875" cy="103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 i="0">
                <a:solidFill>
                  <a:srgbClr val="D9DBE7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650" b="0" i="0">
                <a:solidFill>
                  <a:srgbClr val="D9DBE7"/>
                </a:solidFill>
                <a:latin typeface="Instrument Sans"/>
                <a:ea typeface="Instrument Sans"/>
                <a:cs typeface="Instrument Sans"/>
              </a:rPr>
              <a:t>NDA available before you share confidential information or account access.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942db114c042d3">
            <a:extLst>
              <a:ext uri="{96DAC541-7B7A-43D3-8B79-37D633B846F1}">
                <asvg:svgBlip xmlns:asvg="http://schemas.microsoft.com/office/drawing/2016/SVG/main" r:embed="R94bf1011069d4f2b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4476750" y="2476500"/>
            <a:ext cx="361950" cy="36195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F8A70D5-9EC5-4A8F-9D83-0DE0A1426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038475"/>
            <a:ext cx="3190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 i="0">
                <a:solidFill>
                  <a:srgbClr val="FFFFFF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875" b="1" i="0">
                <a:solidFill>
                  <a:srgbClr val="FFFFFF"/>
                </a:solidFill>
                <a:latin typeface="Instrument Sans"/>
                <a:ea typeface="Instrument Sans"/>
                <a:cs typeface="Instrument Sans"/>
              </a:rPr>
              <a:t>Client protection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BC11EAE-5D88-4079-B7A7-10C9BCAC5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438525"/>
            <a:ext cx="3190875" cy="103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 i="0">
                <a:solidFill>
                  <a:srgbClr val="D9DBE7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650" b="0" i="0">
                <a:solidFill>
                  <a:srgbClr val="D9DBE7"/>
                </a:solidFill>
                <a:latin typeface="Instrument Sans"/>
                <a:ea typeface="Instrument Sans"/>
                <a:cs typeface="Instrument Sans"/>
              </a:rPr>
              <a:t>Confidentiality and non-solicitation terms go into the agreement.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1b51345e823423b">
            <a:extLst>
              <a:ext uri="{96DAC541-7B7A-43D3-8B79-37D633B846F1}">
                <asvg:svgBlip xmlns:asvg="http://schemas.microsoft.com/office/drawing/2016/SVG/main" r:embed="R886a4b72604446d3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8191500" y="2476500"/>
            <a:ext cx="361950" cy="36195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1191740-D32A-4742-87BC-0EA2A6588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038475"/>
            <a:ext cx="3190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 i="0">
                <a:solidFill>
                  <a:srgbClr val="FFFFFF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875" b="1" i="0">
                <a:solidFill>
                  <a:srgbClr val="FFFFFF"/>
                </a:solidFill>
                <a:latin typeface="Instrument Sans"/>
                <a:ea typeface="Instrument Sans"/>
                <a:cs typeface="Instrument Sans"/>
              </a:rPr>
              <a:t>Ownership &amp; handover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27D70D7-0FB4-492C-A89D-25C725BD4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438525"/>
            <a:ext cx="3190875" cy="103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 i="0">
                <a:solidFill>
                  <a:srgbClr val="D9DBE7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650" b="0" i="0">
                <a:solidFill>
                  <a:srgbClr val="D9DBE7"/>
                </a:solidFill>
                <a:latin typeface="Instrument Sans"/>
                <a:ea typeface="Instrument Sans"/>
                <a:cs typeface="Instrument Sans"/>
              </a:rPr>
              <a:t>Agree source ownership, access handover and third-party rights upfront.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3A5379B-EB21-472F-9C8E-C16403745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972050"/>
            <a:ext cx="1066800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FB0B"/>
          </a:solidFill>
          <a:ln xmlns:a="http://schemas.openxmlformats.org/drawingml/2006/main" w="0">
            <a:noFill/>
          </a:ln>
        </p:spPr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19b2b82f924b57">
            <a:extLst>
              <a:ext uri="{96DAC541-7B7A-43D3-8B79-37D633B846F1}">
                <asvg:svgBlip xmlns:asvg="http://schemas.microsoft.com/office/drawing/2016/SVG/main" r:embed="R95cb541ab55e451f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1028700" y="5229225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73E23D1-D32D-423E-92A2-F05022C71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5219700"/>
            <a:ext cx="2905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875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rPr>
              <a:t>Delivery assurance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D9A96A8-34B3-4AAB-99A6-3535C8025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5210175"/>
            <a:ext cx="652462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0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575" b="0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rPr>
              <a:t>We correct work that misses the agreed scope at no extra charge. If delivery remains unresolved, refunds follow the values and terms agreed in writing before payment.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996A784-195F-40A5-9678-103B1265E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34290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594b2fa7ab14fb9">
            <a:extLst>
              <a:ext uri="{96DAC541-7B7A-43D3-8B79-37D633B846F1}">
                <asvg:svgBlip xmlns:asvg="http://schemas.microsoft.com/office/drawing/2016/SVG/main" r:embed="R502b70617dca49c4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10934700" y="438150"/>
            <a:ext cx="381000" cy="419100"/>
          </a:xfrm>
          <a:prstGeom xmlns:a="http://schemas.openxmlformats.org/drawingml/2006/main" prst="rect">
            <a:avLst/>
          </a:prstGeom>
        </p:spPr>
      </p:pic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885A3F2-0607-494B-8D7A-A4F757B64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67475"/>
            <a:ext cx="857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00" b="0" i="0">
                <a:solidFill>
                  <a:srgbClr val="B9BAD2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200" b="0" i="0">
                <a:solidFill>
                  <a:srgbClr val="B9BAD2"/>
                </a:solidFill>
                <a:latin typeface="Instrument Sans"/>
                <a:ea typeface="Instrument Sans"/>
                <a:cs typeface="Instrument Sans"/>
              </a:rPr>
              <a:t>05 / 06</a:t>
            </a:r>
          </a:p>
        </p:txBody>
      </p:sp>
    </p:spTree>
    <p:extLst>
      <p:ext uri="{BB962C8B-B14F-4D97-AF65-F5344CB8AC3E}">
        <p14:creationId xmlns:p14="http://schemas.microsoft.com/office/powerpoint/2010/main" val="86511382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243870D-9589-4C69-B14B-C5C427587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"/>
            <a:ext cx="95250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125" b="1" i="0">
                <a:solidFill>
                  <a:srgbClr val="0400F5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125" b="1" i="0">
                <a:solidFill>
                  <a:srgbClr val="0400F5"/>
                </a:solidFill>
                <a:latin typeface="Instrument Sans"/>
                <a:ea typeface="Instrument Sans"/>
                <a:cs typeface="Instrument Sans"/>
              </a:rPr>
              <a:t>YOUR FIRST ENGAGEMENT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A8972CC-7311-4A28-92A5-E619E0049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171575"/>
            <a:ext cx="106680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900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3900" b="1">
                <a:latin typeface="Instrument Sans"/>
                <a:ea typeface="Instrument Sans"/>
                <a:cs typeface="Instrument Sans"/>
              </a:rPr>
              <a:t>One project. </a:t>
            </a:r>
            <a:r>
              <a:rPr sz="4200" b="0" i="1">
                <a:latin typeface="Instrument Serif"/>
                <a:ea typeface="Instrument Serif"/>
                <a:cs typeface="Instrument Serif"/>
              </a:rPr>
              <a:t>A clear beginning.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751DB7E-FD51-4AEF-9B05-3038C2B6A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33625"/>
            <a:ext cx="4286250" cy="3752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400F5"/>
          </a:solidFill>
          <a:ln xmlns:a="http://schemas.openxmlformats.org/drawingml/2006/main" w="0">
            <a:noFill/>
          </a:ln>
        </p:spPr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42a9637c71422c">
            <a:extLst>
              <a:ext uri="{96DAC541-7B7A-43D3-8B79-37D633B846F1}">
                <asvg:svgBlip xmlns:asvg="http://schemas.microsoft.com/office/drawing/2016/SVG/main" r:embed="R7087cbb249a248f3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1066800" y="2638425"/>
            <a:ext cx="342900" cy="3429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A417388-C850-40EC-B784-FC74D0513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209925"/>
            <a:ext cx="3676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 i="0">
                <a:solidFill>
                  <a:srgbClr val="FFFFFF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2100" b="1" i="0">
                <a:solidFill>
                  <a:srgbClr val="FFFFFF"/>
                </a:solidFill>
                <a:latin typeface="Instrument Sans"/>
                <a:ea typeface="Instrument Sans"/>
                <a:cs typeface="Instrument Sans"/>
              </a:rPr>
              <a:t>Start with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144E530-BAB5-4A00-BE2A-1E0DBD25E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733800"/>
            <a:ext cx="36766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300" b="1" i="0">
                <a:solidFill>
                  <a:srgbClr val="FFFFFF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3300" b="1" i="0">
                <a:solidFill>
                  <a:srgbClr val="FFFFFF"/>
                </a:solidFill>
                <a:latin typeface="Instrument Sans"/>
                <a:ea typeface="Instrument Sans"/>
                <a:cs typeface="Instrument Sans"/>
              </a:rPr>
              <a:t>one project.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189DEFA-1C9F-42A6-A048-F60A8ED46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562475"/>
            <a:ext cx="36004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 i="0">
                <a:solidFill>
                  <a:srgbClr val="FFFFFF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650" b="0" i="0">
                <a:solidFill>
                  <a:srgbClr val="FFFFFF"/>
                </a:solidFill>
                <a:latin typeface="Instrument Sans"/>
                <a:ea typeface="Instrument Sans"/>
                <a:cs typeface="Instrument Sans"/>
              </a:rPr>
              <a:t>Agree the work, price and timeline upfront. Decide whether to continue after delivery.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3FCC866-00CB-401C-A9D7-B71E10707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610225"/>
            <a:ext cx="36004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00" b="1" i="0">
                <a:solidFill>
                  <a:srgbClr val="FFFFFF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500" b="1" i="0">
                <a:solidFill>
                  <a:srgbClr val="FFFFFF"/>
                </a:solidFill>
                <a:latin typeface="Instrument Sans"/>
                <a:ea typeface="Instrument Sans"/>
                <a:cs typeface="Instrument Sans"/>
              </a:rPr>
              <a:t>Your choice to continue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1BB5DEF-AF81-4CA1-B66E-61FF76BA5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400300"/>
            <a:ext cx="5905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2100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rPr>
              <a:t>Send us your first requirement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0FE2020-C849-4439-9AC9-DE511C855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3038475"/>
            <a:ext cx="4191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 i="0">
                <a:solidFill>
                  <a:srgbClr val="0400F5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575" b="1" i="0">
                <a:solidFill>
                  <a:srgbClr val="0400F5"/>
                </a:solidFill>
                <a:latin typeface="Instrument Sans"/>
                <a:ea typeface="Instrument Sans"/>
                <a:cs typeface="Instrument Sans"/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5A4DE84-ABD7-4E32-9765-8C69E9F9D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3038475"/>
            <a:ext cx="53816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800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rPr>
              <a:t>Share the brief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CD4C1BE-ED89-4617-8423-ED26AD173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3400425"/>
            <a:ext cx="51911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575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rPr>
              <a:t>Tell us what you need, your available inputs and deadline.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FD5F770-0098-414D-9613-2C46C2F99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3933825"/>
            <a:ext cx="4191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 i="0">
                <a:solidFill>
                  <a:srgbClr val="0400F5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575" b="1" i="0">
                <a:solidFill>
                  <a:srgbClr val="0400F5"/>
                </a:solidFill>
                <a:latin typeface="Instrument Sans"/>
                <a:ea typeface="Instrument Sans"/>
                <a:cs typeface="Instrument Sans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E50F636-6AAE-4E82-A6A8-0E937C0D9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3933825"/>
            <a:ext cx="53816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800" b="1" i="0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rPr>
              <a:t>Review the proposal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0606218-659E-4772-BDA3-3DBA8CE0D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4295775"/>
            <a:ext cx="51911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575" b="0" i="0">
                <a:solidFill>
                  <a:srgbClr val="505563"/>
                </a:solidFill>
                <a:latin typeface="Instrument Sans"/>
                <a:ea typeface="Instrument Sans"/>
                <a:cs typeface="Instrument Sans"/>
              </a:rPr>
              <a:t>We confirm scope, the complete price and delivery dates.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3CA4DFE-C4E2-45EC-BCC3-660C6EAAF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5238750"/>
            <a:ext cx="33718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400F5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1" i="0" u="none">
                <a:solidFill>
                  <a:srgbClr val="FFFFFF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500" b="1" i="0" u="none">
                <a:solidFill>
                  <a:srgbClr val="FFFFFF"/>
                </a:solidFill>
                <a:latin typeface="Instrument Sans"/>
                <a:ea typeface="Instrument Sans"/>
                <a:cs typeface="Instrument Sans"/>
                <a:hlinkClick xmlns:r="http://schemas.openxmlformats.org/officeDocument/2006/relationships" r:id="Rcc3bd84f631d487d"/>
              </a:rPr>
              <a:t>Send your brief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F03647C-D94B-49E4-8A10-86093B1AA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5238750"/>
            <a:ext cx="23431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3F7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1" i="0" u="none">
                <a:solidFill>
                  <a:srgbClr val="0A0A14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500" b="1" i="0" u="none">
                <a:solidFill>
                  <a:srgbClr val="0A0A14"/>
                </a:solidFill>
                <a:latin typeface="Instrument Sans"/>
                <a:ea typeface="Instrument Sans"/>
                <a:cs typeface="Instrument Sans"/>
                <a:hlinkClick xmlns:r="http://schemas.openxmlformats.org/officeDocument/2006/relationships" r:id="R49a55d3b4d5549a2"/>
              </a:rPr>
              <a:t>Book a consultation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862F919-4D6B-4E27-BE5C-41C206AD9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372225"/>
            <a:ext cx="952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 i="0" u="none">
                <a:solidFill>
                  <a:srgbClr val="0400F5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350" b="0" i="0" u="none">
                <a:solidFill>
                  <a:srgbClr val="0400F5"/>
                </a:solidFill>
                <a:latin typeface="Instrument Sans"/>
                <a:ea typeface="Instrument Sans"/>
                <a:cs typeface="Instrument Sans"/>
                <a:hlinkClick xmlns:r="http://schemas.openxmlformats.org/officeDocument/2006/relationships" r:id="R8aab8d120e7a4076"/>
              </a:rPr>
              <a:t>Explore pricing &amp; working terms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32580BF-52C8-4515-B4F0-86E9C6A50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34290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2849"/>
          </a:solidFill>
          <a:ln xmlns:a="http://schemas.openxmlformats.org/drawingml/2006/main" w="0">
            <a:noFill/>
          </a:ln>
        </p:spPr>
      </p:sp>
      <p:pic>
        <p:nvPicPr>
          <p:cNvPr id="4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d7f5bda5de466f">
            <a:extLst>
              <a:ext uri="{96DAC541-7B7A-43D3-8B79-37D633B846F1}">
                <asvg:svgBlip xmlns:asvg="http://schemas.microsoft.com/office/drawing/2016/SVG/main" r:embed="R2bcddeacee2f446a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10934700" y="438150"/>
            <a:ext cx="381000" cy="419100"/>
          </a:xfrm>
          <a:prstGeom xmlns:a="http://schemas.openxmlformats.org/drawingml/2006/main" prst="rect">
            <a:avLst/>
          </a:prstGeom>
        </p:spPr>
      </p:pic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781C680-1AB6-47FC-9168-F64B7B1C7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67475"/>
            <a:ext cx="857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00" b="0" i="0">
                <a:solidFill>
                  <a:srgbClr val="606572"/>
                </a:solidFill>
                <a:latin typeface="Instrument Sans"/>
                <a:ea typeface="Instrument Sans"/>
                <a:cs typeface="Instrument Sans"/>
              </a:defRPr>
            </a:pPr>
            <a:r>
              <a:rPr sz="1200" b="0" i="0">
                <a:solidFill>
                  <a:srgbClr val="606572"/>
                </a:solidFill>
                <a:latin typeface="Instrument Sans"/>
                <a:ea typeface="Instrument Sans"/>
                <a:cs typeface="Instrument Sans"/>
              </a:rPr>
              <a:t>06 / 06</a:t>
            </a:r>
          </a:p>
        </p:txBody>
      </p:sp>
    </p:spTree>
    <p:extLst>
      <p:ext uri="{BB962C8B-B14F-4D97-AF65-F5344CB8AC3E}">
        <p14:creationId xmlns:p14="http://schemas.microsoft.com/office/powerpoint/2010/main" val="171908050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2026-09-14T10:02:58.2260000Z</dcterms:created>
  <dcterms:modified xsi:type="dcterms:W3CDTF">2026-09-14T10:02:58.2260000Z</dcterms:modified>
</coreProperties>
</file>